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72" r:id="rId10"/>
    <p:sldId id="269" r:id="rId11"/>
    <p:sldId id="264" r:id="rId12"/>
    <p:sldId id="274" r:id="rId13"/>
    <p:sldId id="265" r:id="rId14"/>
    <p:sldId id="273" r:id="rId15"/>
    <p:sldId id="266" r:id="rId16"/>
    <p:sldId id="267" r:id="rId17"/>
    <p:sldId id="271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22860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27432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32004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3657600" algn="ctr" defTabSz="2438338" rtl="0" fontAlgn="auto" latinLnBrk="0" hangingPunct="0">
      <a:lnSpc>
        <a:spcPct val="7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20"/>
    <p:restoredTop sz="94635"/>
  </p:normalViewPr>
  <p:slideViewPr>
    <p:cSldViewPr snapToGrid="0">
      <p:cViewPr varScale="1">
        <p:scale>
          <a:sx n="21" d="100"/>
          <a:sy n="21" d="100"/>
        </p:scale>
        <p:origin x="208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9500" spc="-95">
                <a:solidFill>
                  <a:schemeClr val="accent1">
                    <a:lumOff val="-24499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algn="l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algn="l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algn="l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algn="l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each and sea at sunset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959" y="12709329"/>
            <a:ext cx="393701" cy="4199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5150" y="12709329"/>
            <a:ext cx="393701" cy="4199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52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4468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9929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5390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20851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6312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1773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7234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42695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815609" marR="0" indent="-446809" algn="ctr" defTabSz="2438338" rtl="0" latinLnBrk="0">
        <a:lnSpc>
          <a:spcPct val="7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modnet-remove-background-real-time-demo-code-included-sobh-phd/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hyperlink" Target="https://www.google.com/url?sa=t&amp;source=web&amp;rct=j&amp;url=https%3A%2F%2Fstephenbayphotography.com%2Fblog%2Fblend-if-vs-luminosity-masks%2F&amp;ved=0CBkQjhxqFwoTCIDriau8pJEDFQAAAAAdAAAAABAI&amp;opi=89978449" TargetMode="External"/><Relationship Id="rId4" Type="http://schemas.openxmlformats.org/officeDocument/2006/relationships/hyperlink" Target="https://www.google.com/url?sa=t&amp;source=web&amp;rct=j&amp;url=http%3A%2F%2Fworldofdepth.com%2Fdaily%2F240617.html&amp;ved=0CBkQjhxqFwoTCMjV8OGxpJEDFQAAAAAdAAAAABA-&amp;opi=899784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-aware, personalized photo editing"/>
          <p:cNvSpPr txBox="1">
            <a:spLocks noGrp="1"/>
          </p:cNvSpPr>
          <p:nvPr>
            <p:ph type="title"/>
          </p:nvPr>
        </p:nvSpPr>
        <p:spPr>
          <a:xfrm>
            <a:off x="9852121" y="2317401"/>
            <a:ext cx="12919512" cy="103445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511808">
              <a:defRPr sz="5952" spc="-59"/>
            </a:lvl1pPr>
          </a:lstStyle>
          <a:p>
            <a:r>
              <a:t>Content-</a:t>
            </a:r>
            <a:r>
              <a:rPr lang="en-US"/>
              <a:t>A</a:t>
            </a:r>
            <a:r>
              <a:t>ware </a:t>
            </a:r>
            <a:r>
              <a:rPr lang="en-US"/>
              <a:t>P</a:t>
            </a:r>
            <a:r>
              <a:t>ersonalized </a:t>
            </a:r>
            <a:r>
              <a:rPr lang="en-US"/>
              <a:t>E</a:t>
            </a:r>
            <a:r>
              <a:t>diting</a:t>
            </a:r>
            <a:r>
              <a:rPr lang="en-US"/>
              <a:t> Software</a:t>
            </a:r>
            <a:endParaRPr/>
          </a:p>
        </p:txBody>
      </p:sp>
      <p:sp>
        <p:nvSpPr>
          <p:cNvPr id="172" name="Rectangle"/>
          <p:cNvSpPr/>
          <p:nvPr/>
        </p:nvSpPr>
        <p:spPr>
          <a:xfrm>
            <a:off x="-60878" y="0"/>
            <a:ext cx="8749959" cy="13716000"/>
          </a:xfrm>
          <a:prstGeom prst="rect">
            <a:avLst/>
          </a:prstGeom>
          <a:solidFill>
            <a:srgbClr val="EAE3DB">
              <a:alpha val="9806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3" name="Image Processing for Data Engineers          05.12.2025"/>
          <p:cNvSpPr txBox="1"/>
          <p:nvPr/>
        </p:nvSpPr>
        <p:spPr>
          <a:xfrm>
            <a:off x="9933797" y="762193"/>
            <a:ext cx="12756160" cy="1307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1194816">
              <a:lnSpc>
                <a:spcPct val="100000"/>
              </a:lnSpc>
              <a:spcBef>
                <a:spcPts val="0"/>
              </a:spcBef>
              <a:defRPr sz="4655" spc="-46">
                <a:solidFill>
                  <a:schemeClr val="accent1">
                    <a:lumOff val="-24499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Processing for Data Engineers          05.12.2025</a:t>
            </a:r>
          </a:p>
        </p:txBody>
      </p:sp>
      <p:sp>
        <p:nvSpPr>
          <p:cNvPr id="174" name="Line"/>
          <p:cNvSpPr/>
          <p:nvPr/>
        </p:nvSpPr>
        <p:spPr>
          <a:xfrm>
            <a:off x="9933797" y="2143824"/>
            <a:ext cx="12756159" cy="1"/>
          </a:xfrm>
          <a:prstGeom prst="line">
            <a:avLst/>
          </a:prstGeom>
          <a:ln w="25400">
            <a:solidFill>
              <a:schemeClr val="accent1">
                <a:lumOff val="-2449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" name="Iskandar Akhundov, Ankit Lamsal, Alvin Yadav…"/>
          <p:cNvSpPr txBox="1"/>
          <p:nvPr/>
        </p:nvSpPr>
        <p:spPr>
          <a:xfrm>
            <a:off x="9852121" y="7324375"/>
            <a:ext cx="12919512" cy="183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 defTabSz="2438400">
              <a:lnSpc>
                <a:spcPct val="100000"/>
              </a:lnSpc>
              <a:spcBef>
                <a:spcPts val="0"/>
              </a:spcBef>
              <a:defRPr spc="-36">
                <a:solidFill>
                  <a:schemeClr val="accent1">
                    <a:lumOff val="-24499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Iskandar Akhundov, Ankit Lamsal, Alvin Yadav</a:t>
            </a:r>
          </a:p>
          <a:p>
            <a:pPr algn="l" defTabSz="2438400">
              <a:lnSpc>
                <a:spcPct val="100000"/>
              </a:lnSpc>
              <a:spcBef>
                <a:spcPts val="0"/>
              </a:spcBef>
              <a:defRPr spc="-36">
                <a:solidFill>
                  <a:schemeClr val="accent1">
                    <a:lumOff val="-24499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BSc Physics and Data Science</a:t>
            </a:r>
          </a:p>
        </p:txBody>
      </p:sp>
      <p:sp>
        <p:nvSpPr>
          <p:cNvPr id="176" name="Supervisor:…"/>
          <p:cNvSpPr txBox="1"/>
          <p:nvPr/>
        </p:nvSpPr>
        <p:spPr>
          <a:xfrm>
            <a:off x="9852121" y="10370418"/>
            <a:ext cx="12919512" cy="1307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 defTabSz="2438400">
              <a:lnSpc>
                <a:spcPct val="100000"/>
              </a:lnSpc>
              <a:spcBef>
                <a:spcPts val="0"/>
              </a:spcBef>
              <a:defRPr spc="-36">
                <a:solidFill>
                  <a:schemeClr val="accent1">
                    <a:lumOff val="-24499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Supervisor:</a:t>
            </a:r>
          </a:p>
          <a:p>
            <a:pPr algn="l" defTabSz="2438400">
              <a:lnSpc>
                <a:spcPct val="100000"/>
              </a:lnSpc>
              <a:spcBef>
                <a:spcPts val="0"/>
              </a:spcBef>
              <a:defRPr spc="-36">
                <a:solidFill>
                  <a:schemeClr val="accent1">
                    <a:lumOff val="-24499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Prof. Wenzel Markus</a:t>
            </a:r>
          </a:p>
        </p:txBody>
      </p:sp>
      <p:pic>
        <p:nvPicPr>
          <p:cNvPr id="177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7" y="-101962"/>
            <a:ext cx="8197150" cy="3035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5" y="11872049"/>
            <a:ext cx="5842391" cy="1442226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9622-9B06-F3E2-9DB5-176192F16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>
            <a:extLst>
              <a:ext uri="{FF2B5EF4-FFF2-40B4-BE49-F238E27FC236}">
                <a16:creationId xmlns:a16="http://schemas.microsoft.com/office/drawing/2014/main" id="{24FF8917-5589-2ED5-4D53-E66B1B646A87}"/>
              </a:ext>
            </a:extLst>
          </p:cNvPr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242" name="Logo-CU.svg" descr="Logo-CU.svg">
            <a:extLst>
              <a:ext uri="{FF2B5EF4-FFF2-40B4-BE49-F238E27FC236}">
                <a16:creationId xmlns:a16="http://schemas.microsoft.com/office/drawing/2014/main" id="{FBA1BDB5-2668-221E-DDB5-D085D338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Perception — Further Sophistication">
            <a:extLst>
              <a:ext uri="{FF2B5EF4-FFF2-40B4-BE49-F238E27FC236}">
                <a16:creationId xmlns:a16="http://schemas.microsoft.com/office/drawing/2014/main" id="{3EF0E075-C84D-85BC-FE63-4873F70BC1E2}"/>
              </a:ext>
            </a:extLst>
          </p:cNvPr>
          <p:cNvSpPr txBox="1"/>
          <p:nvPr/>
        </p:nvSpPr>
        <p:spPr>
          <a:xfrm>
            <a:off x="6538422" y="408307"/>
            <a:ext cx="975267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50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 Further Sophistication</a:t>
            </a:r>
            <a:r>
              <a:rPr b="0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 </a:t>
            </a:r>
          </a:p>
        </p:txBody>
      </p:sp>
      <p:sp>
        <p:nvSpPr>
          <p:cNvPr id="245" name="Relative Depth…">
            <a:extLst>
              <a:ext uri="{FF2B5EF4-FFF2-40B4-BE49-F238E27FC236}">
                <a16:creationId xmlns:a16="http://schemas.microsoft.com/office/drawing/2014/main" id="{6720D845-D5EB-7FB7-D16A-2D76E578A6A4}"/>
              </a:ext>
            </a:extLst>
          </p:cNvPr>
          <p:cNvSpPr txBox="1"/>
          <p:nvPr/>
        </p:nvSpPr>
        <p:spPr>
          <a:xfrm>
            <a:off x="15696890" y="4349410"/>
            <a:ext cx="792623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6072" indent="-576072" algn="l" defTabSz="457200">
              <a:lnSpc>
                <a:spcPct val="100000"/>
              </a:lnSpc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Relative Depth</a:t>
            </a:r>
            <a:endParaRPr lang="en-US" sz="46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6072" indent="-576072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MiDaS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ZoeDepth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FG/BG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falloffs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6072" indent="-576072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dehaze/clarity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sp>
        <p:nvSpPr>
          <p:cNvPr id="246" name="Portrait Protection…">
            <a:extLst>
              <a:ext uri="{FF2B5EF4-FFF2-40B4-BE49-F238E27FC236}">
                <a16:creationId xmlns:a16="http://schemas.microsoft.com/office/drawing/2014/main" id="{CFCB5CF1-50E1-4109-807F-A9EF5F43A90B}"/>
              </a:ext>
            </a:extLst>
          </p:cNvPr>
          <p:cNvSpPr txBox="1"/>
          <p:nvPr/>
        </p:nvSpPr>
        <p:spPr>
          <a:xfrm>
            <a:off x="8814109" y="4303027"/>
            <a:ext cx="6400023" cy="339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Portrait Protection</a:t>
            </a:r>
            <a:endParaRPr lang="en-US" sz="46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detection,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optional skin masks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1500" indent="-571500" algn="l" defTabSz="457200">
              <a:lnSpc>
                <a:spcPct val="10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Limit clarity/hue shifts on faces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sp>
        <p:nvSpPr>
          <p:cNvPr id="247" name="Slide Number">
            <a:extLst>
              <a:ext uri="{FF2B5EF4-FFF2-40B4-BE49-F238E27FC236}">
                <a16:creationId xmlns:a16="http://schemas.microsoft.com/office/drawing/2014/main" id="{322986B6-3A92-6A0B-A94D-9D055857008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48" name="Rectangle">
            <a:extLst>
              <a:ext uri="{FF2B5EF4-FFF2-40B4-BE49-F238E27FC236}">
                <a16:creationId xmlns:a16="http://schemas.microsoft.com/office/drawing/2014/main" id="{E7AFB6EA-9F36-E359-FD79-4E3A00642218}"/>
              </a:ext>
            </a:extLst>
          </p:cNvPr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9" name="Image Processing for Data engineers: Project Presentation">
            <a:extLst>
              <a:ext uri="{FF2B5EF4-FFF2-40B4-BE49-F238E27FC236}">
                <a16:creationId xmlns:a16="http://schemas.microsoft.com/office/drawing/2014/main" id="{307EE106-4B32-85D3-6086-80BA7B203F5F}"/>
              </a:ext>
            </a:extLst>
          </p:cNvPr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50" name="Akhundov, Lamsal, Yadav">
            <a:extLst>
              <a:ext uri="{FF2B5EF4-FFF2-40B4-BE49-F238E27FC236}">
                <a16:creationId xmlns:a16="http://schemas.microsoft.com/office/drawing/2014/main" id="{8C8DE87E-5C82-CFA8-1D7B-63E70D2E5423}"/>
              </a:ext>
            </a:extLst>
          </p:cNvPr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3" name="Portrait Protection…">
            <a:extLst>
              <a:ext uri="{FF2B5EF4-FFF2-40B4-BE49-F238E27FC236}">
                <a16:creationId xmlns:a16="http://schemas.microsoft.com/office/drawing/2014/main" id="{13258ABE-376A-29C8-665B-D217EC7A0DA8}"/>
              </a:ext>
            </a:extLst>
          </p:cNvPr>
          <p:cNvSpPr txBox="1"/>
          <p:nvPr/>
        </p:nvSpPr>
        <p:spPr>
          <a:xfrm>
            <a:off x="1306409" y="4456915"/>
            <a:ext cx="7507700" cy="313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7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-Net / IS-Net/ MOD Net for soft subject matte</a:t>
            </a: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Better subject/sky boundaries</a:t>
            </a:r>
          </a:p>
        </p:txBody>
      </p:sp>
      <p:pic>
        <p:nvPicPr>
          <p:cNvPr id="5" name="Picture 4" descr="A collage of images of a building&#10;&#10;AI-generated content may be incorrect.">
            <a:extLst>
              <a:ext uri="{FF2B5EF4-FFF2-40B4-BE49-F238E27FC236}">
                <a16:creationId xmlns:a16="http://schemas.microsoft.com/office/drawing/2014/main" id="{648A71ED-1635-96FC-811D-BBAF2C67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184" y="-5877467"/>
            <a:ext cx="6247218" cy="55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4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4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5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56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58" name="Global…"/>
          <p:cNvSpPr txBox="1"/>
          <p:nvPr/>
        </p:nvSpPr>
        <p:spPr>
          <a:xfrm>
            <a:off x="1138308" y="3710667"/>
            <a:ext cx="11354927" cy="61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en-US" sz="4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4400" b="1">
              <a:solidFill>
                <a:srgbClr val="22373A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L* 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channel (sorted by percentiles),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dynamic range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, RMS contrast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20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Mean saturation, high-gradient fraction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20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Gray-world WB gains</a:t>
            </a: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440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</p:txBody>
      </p:sp>
      <p:sp>
        <p:nvSpPr>
          <p:cNvPr id="259" name="Feature Extraction (used by Style Model)"/>
          <p:cNvSpPr txBox="1"/>
          <p:nvPr/>
        </p:nvSpPr>
        <p:spPr>
          <a:xfrm>
            <a:off x="9245454" y="393093"/>
            <a:ext cx="548066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50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endParaRPr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03B8AE45-302A-1868-E573-C88ACBCD2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6018" y="2930170"/>
            <a:ext cx="7980089" cy="7745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D00B6-96F4-7DE1-E6EA-90FF9EDCE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>
            <a:extLst>
              <a:ext uri="{FF2B5EF4-FFF2-40B4-BE49-F238E27FC236}">
                <a16:creationId xmlns:a16="http://schemas.microsoft.com/office/drawing/2014/main" id="{073601A4-0F5F-3CFA-ACB9-7D21A087586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53" name="Rectangle">
            <a:extLst>
              <a:ext uri="{FF2B5EF4-FFF2-40B4-BE49-F238E27FC236}">
                <a16:creationId xmlns:a16="http://schemas.microsoft.com/office/drawing/2014/main" id="{568C59F4-FB73-CEDB-C519-B5D9D1FAB191}"/>
              </a:ext>
            </a:extLst>
          </p:cNvPr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4" name="Rectangle">
            <a:extLst>
              <a:ext uri="{FF2B5EF4-FFF2-40B4-BE49-F238E27FC236}">
                <a16:creationId xmlns:a16="http://schemas.microsoft.com/office/drawing/2014/main" id="{49C28BC7-C0A0-E884-54C7-668F0B1CBEA9}"/>
              </a:ext>
            </a:extLst>
          </p:cNvPr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5" name="Image Processing for Data engineers: Project Presentation">
            <a:extLst>
              <a:ext uri="{FF2B5EF4-FFF2-40B4-BE49-F238E27FC236}">
                <a16:creationId xmlns:a16="http://schemas.microsoft.com/office/drawing/2014/main" id="{2379DAD8-FC62-CC03-5730-13C148BCD28D}"/>
              </a:ext>
            </a:extLst>
          </p:cNvPr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56" name="Logo-CU.svg" descr="Logo-CU.svg">
            <a:extLst>
              <a:ext uri="{FF2B5EF4-FFF2-40B4-BE49-F238E27FC236}">
                <a16:creationId xmlns:a16="http://schemas.microsoft.com/office/drawing/2014/main" id="{BFAC2EB2-76C2-6A4F-A246-A3F4185A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khundov, Lamsal, Yadav">
            <a:extLst>
              <a:ext uri="{FF2B5EF4-FFF2-40B4-BE49-F238E27FC236}">
                <a16:creationId xmlns:a16="http://schemas.microsoft.com/office/drawing/2014/main" id="{0D2CDCDD-ABFB-1C97-10E4-D704A16B31F6}"/>
              </a:ext>
            </a:extLst>
          </p:cNvPr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58" name="Global…">
            <a:extLst>
              <a:ext uri="{FF2B5EF4-FFF2-40B4-BE49-F238E27FC236}">
                <a16:creationId xmlns:a16="http://schemas.microsoft.com/office/drawing/2014/main" id="{666624D5-74CB-69A9-E3E5-3764BCBB52A5}"/>
              </a:ext>
            </a:extLst>
          </p:cNvPr>
          <p:cNvSpPr txBox="1"/>
          <p:nvPr/>
        </p:nvSpPr>
        <p:spPr>
          <a:xfrm>
            <a:off x="5841948" y="2509476"/>
            <a:ext cx="12611816" cy="311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Per Region</a:t>
            </a: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 (each class)</a:t>
            </a:r>
          </a:p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44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Coverage; </a:t>
            </a:r>
            <a:r>
              <a:rPr sz="3700">
                <a:solidFill>
                  <a:srgbClr val="22373A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mean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 L*/a*/b*; mean   saturation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0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Texture proxy: Laplacian variance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sp>
        <p:nvSpPr>
          <p:cNvPr id="259" name="Feature Extraction (used by Style Model)">
            <a:extLst>
              <a:ext uri="{FF2B5EF4-FFF2-40B4-BE49-F238E27FC236}">
                <a16:creationId xmlns:a16="http://schemas.microsoft.com/office/drawing/2014/main" id="{64D0B24E-8574-E295-B579-C6BB21005127}"/>
              </a:ext>
            </a:extLst>
          </p:cNvPr>
          <p:cNvSpPr txBox="1"/>
          <p:nvPr/>
        </p:nvSpPr>
        <p:spPr>
          <a:xfrm>
            <a:off x="9245454" y="393093"/>
            <a:ext cx="548066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50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endParaRPr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</p:txBody>
      </p:sp>
      <p:pic>
        <p:nvPicPr>
          <p:cNvPr id="3" name="Picture 2" descr="A split screen of a beach with rocks and water&#10;&#10;AI-generated content may be incorrect.">
            <a:extLst>
              <a:ext uri="{FF2B5EF4-FFF2-40B4-BE49-F238E27FC236}">
                <a16:creationId xmlns:a16="http://schemas.microsoft.com/office/drawing/2014/main" id="{433A0BE5-450A-F2D3-C5C3-F0527996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98" y="6812388"/>
            <a:ext cx="1143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7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26273" y="12955065"/>
            <a:ext cx="3937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-13785" y="-1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-309072" y="125247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4" name="Image Processing for Data engineers: Project Presentation"/>
          <p:cNvSpPr txBox="1"/>
          <p:nvPr/>
        </p:nvSpPr>
        <p:spPr>
          <a:xfrm>
            <a:off x="8814109" y="129550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65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625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Akhundov, Lamsal, Yadav"/>
          <p:cNvSpPr txBox="1"/>
          <p:nvPr/>
        </p:nvSpPr>
        <p:spPr>
          <a:xfrm>
            <a:off x="384123" y="129550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67" name="Learning your look…"/>
          <p:cNvSpPr txBox="1"/>
          <p:nvPr/>
        </p:nvSpPr>
        <p:spPr>
          <a:xfrm>
            <a:off x="5222142" y="2962728"/>
            <a:ext cx="13939713" cy="49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3025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the style</a:t>
            </a:r>
            <a:endParaRPr sz="46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marL="73025"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b="1">
              <a:solidFill>
                <a:srgbClr val="22373A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•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Inputs: features (global + per-region) + your past edits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3700">
              <a:solidFill>
                <a:srgbClr val="22373A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•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Models: </a:t>
            </a: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 retrieval </a:t>
            </a:r>
            <a:r>
              <a:rPr sz="3700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→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Ridge/MLP (with output constraints)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3700">
              <a:solidFill>
                <a:srgbClr val="22373A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•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Loss: MAE/Huber on sliders; Evaluation: parameter MAE and rendered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marL="438150" algn="l" defTabSz="4572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sz="3700" i="1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E</a:t>
            </a:r>
            <a:r>
              <a:rPr sz="3700" baseline="-5999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2000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/LPIPS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sp>
        <p:nvSpPr>
          <p:cNvPr id="3" name="Style Editing Model">
            <a:extLst>
              <a:ext uri="{FF2B5EF4-FFF2-40B4-BE49-F238E27FC236}">
                <a16:creationId xmlns:a16="http://schemas.microsoft.com/office/drawing/2014/main" id="{F93A49DF-0E70-000B-7186-F95921AC38EA}"/>
              </a:ext>
            </a:extLst>
          </p:cNvPr>
          <p:cNvSpPr txBox="1"/>
          <p:nvPr/>
        </p:nvSpPr>
        <p:spPr>
          <a:xfrm>
            <a:off x="9262125" y="421020"/>
            <a:ext cx="571150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Style Editing Model</a:t>
            </a:r>
            <a:r>
              <a:rPr b="1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 </a:t>
            </a:r>
            <a:endParaRPr lang="en-US" b="1"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9A10-0383-97BA-9AB5-B3224B04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58" y="8915987"/>
            <a:ext cx="12156411" cy="265171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34D5E-88EF-C542-A4C5-55675EEC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>
            <a:extLst>
              <a:ext uri="{FF2B5EF4-FFF2-40B4-BE49-F238E27FC236}">
                <a16:creationId xmlns:a16="http://schemas.microsoft.com/office/drawing/2014/main" id="{B3532223-1534-992A-FE38-A387449B811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426273" y="12955065"/>
            <a:ext cx="393701" cy="41993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62" name="Rectangle">
            <a:extLst>
              <a:ext uri="{FF2B5EF4-FFF2-40B4-BE49-F238E27FC236}">
                <a16:creationId xmlns:a16="http://schemas.microsoft.com/office/drawing/2014/main" id="{C84637C4-EDDC-A9A8-5BB3-7C96237FEE98}"/>
              </a:ext>
            </a:extLst>
          </p:cNvPr>
          <p:cNvSpPr/>
          <p:nvPr/>
        </p:nvSpPr>
        <p:spPr>
          <a:xfrm>
            <a:off x="-13785" y="-1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3" name="Rectangle">
            <a:extLst>
              <a:ext uri="{FF2B5EF4-FFF2-40B4-BE49-F238E27FC236}">
                <a16:creationId xmlns:a16="http://schemas.microsoft.com/office/drawing/2014/main" id="{C54A1107-7EE9-82B0-1081-87560C83257A}"/>
              </a:ext>
            </a:extLst>
          </p:cNvPr>
          <p:cNvSpPr/>
          <p:nvPr/>
        </p:nvSpPr>
        <p:spPr>
          <a:xfrm>
            <a:off x="-309072" y="125247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4" name="Image Processing for Data engineers: Project Presentation">
            <a:extLst>
              <a:ext uri="{FF2B5EF4-FFF2-40B4-BE49-F238E27FC236}">
                <a16:creationId xmlns:a16="http://schemas.microsoft.com/office/drawing/2014/main" id="{B1B4995A-66D4-3D2F-37DB-CCB2564319F4}"/>
              </a:ext>
            </a:extLst>
          </p:cNvPr>
          <p:cNvSpPr txBox="1"/>
          <p:nvPr/>
        </p:nvSpPr>
        <p:spPr>
          <a:xfrm>
            <a:off x="8814109" y="129550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65" name="Logo-CU.svg" descr="Logo-CU.svg">
            <a:extLst>
              <a:ext uri="{FF2B5EF4-FFF2-40B4-BE49-F238E27FC236}">
                <a16:creationId xmlns:a16="http://schemas.microsoft.com/office/drawing/2014/main" id="{A7F2FB09-66A4-BB5D-22C8-B7B8A7DC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625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Akhundov, Lamsal, Yadav">
            <a:extLst>
              <a:ext uri="{FF2B5EF4-FFF2-40B4-BE49-F238E27FC236}">
                <a16:creationId xmlns:a16="http://schemas.microsoft.com/office/drawing/2014/main" id="{C1F0F25C-2113-46FF-54AE-A82C2B8DE7A0}"/>
              </a:ext>
            </a:extLst>
          </p:cNvPr>
          <p:cNvSpPr txBox="1"/>
          <p:nvPr/>
        </p:nvSpPr>
        <p:spPr>
          <a:xfrm>
            <a:off x="384123" y="129550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67" name="Learning your look…">
            <a:extLst>
              <a:ext uri="{FF2B5EF4-FFF2-40B4-BE49-F238E27FC236}">
                <a16:creationId xmlns:a16="http://schemas.microsoft.com/office/drawing/2014/main" id="{200252F8-D480-7FE2-F124-829E92D6164A}"/>
              </a:ext>
            </a:extLst>
          </p:cNvPr>
          <p:cNvSpPr txBox="1"/>
          <p:nvPr/>
        </p:nvSpPr>
        <p:spPr>
          <a:xfrm>
            <a:off x="1157416" y="4315512"/>
            <a:ext cx="13283017" cy="4191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3025" algn="l" defTabSz="457200">
              <a:lnSpc>
                <a:spcPct val="2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Inference on a new image</a:t>
            </a:r>
            <a:endParaRPr lang="en-US" sz="4600" b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Compute features </a:t>
            </a:r>
            <a:r>
              <a:rPr sz="3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imes Roman"/>
              </a:rPr>
              <a:t>→ </a:t>
            </a:r>
            <a:r>
              <a:rPr sz="3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predict sliders (exposure, WB, curve, HSL, clarity, dehaze)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2000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 off to the edit engine (next slide)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8" name="Style Editing Model">
            <a:extLst>
              <a:ext uri="{FF2B5EF4-FFF2-40B4-BE49-F238E27FC236}">
                <a16:creationId xmlns:a16="http://schemas.microsoft.com/office/drawing/2014/main" id="{B0DA0E17-9763-AD08-E264-A4DD9D982CD0}"/>
              </a:ext>
            </a:extLst>
          </p:cNvPr>
          <p:cNvSpPr txBox="1"/>
          <p:nvPr/>
        </p:nvSpPr>
        <p:spPr>
          <a:xfrm>
            <a:off x="9262125" y="421020"/>
            <a:ext cx="571150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Style Editing Model</a:t>
            </a:r>
            <a:r>
              <a:rPr b="1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 </a:t>
            </a:r>
            <a:endParaRPr lang="en-US" b="1"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video editing software&#10;&#10;AI-generated content may be incorrect.">
            <a:extLst>
              <a:ext uri="{FF2B5EF4-FFF2-40B4-BE49-F238E27FC236}">
                <a16:creationId xmlns:a16="http://schemas.microsoft.com/office/drawing/2014/main" id="{EEA95331-BEF2-6418-779C-3285E0D2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670" y="2479380"/>
            <a:ext cx="6456473" cy="87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4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1458" y="12942365"/>
            <a:ext cx="383332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71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2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3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74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76" name="Order (idempotent blocks)…"/>
          <p:cNvSpPr txBox="1"/>
          <p:nvPr/>
        </p:nvSpPr>
        <p:spPr>
          <a:xfrm>
            <a:off x="1073799" y="3540126"/>
            <a:ext cx="15580240" cy="6602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endParaRPr lang="en-US" sz="4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endParaRPr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algn="l" defTabSz="457200">
              <a:lnSpc>
                <a:spcPct val="15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1.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White balance (per-channel gains)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5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2.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Exposure (linear RGB gain)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5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3.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Tone curve / S-curve (monotonic spline)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5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4.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HSL tweaks (masked by class)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5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5.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Clarity/Unsharp (edge-aware; capped on faces)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  <a:sym typeface="Times Roman"/>
            </a:endParaRPr>
          </a:p>
          <a:p>
            <a:pPr algn="l" defTabSz="457200">
              <a:lnSpc>
                <a:spcPct val="150000"/>
              </a:lnSpc>
              <a:spcBef>
                <a:spcPts val="0"/>
              </a:spcBef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solidFill>
                  <a:srgbClr val="000000"/>
                </a:solidFill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6.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Dehaze (e.g., dark channel prior) for sky/background</a:t>
            </a:r>
          </a:p>
        </p:txBody>
      </p:sp>
      <p:sp>
        <p:nvSpPr>
          <p:cNvPr id="277" name="Apply Edits — Edit Engine (deterministic)"/>
          <p:cNvSpPr txBox="1"/>
          <p:nvPr/>
        </p:nvSpPr>
        <p:spPr>
          <a:xfrm>
            <a:off x="8258632" y="401600"/>
            <a:ext cx="774250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Apply Edits — Edit Engine </a:t>
            </a:r>
            <a:endParaRPr lang="en-US" b="1"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pic>
        <p:nvPicPr>
          <p:cNvPr id="5" name="IMG_2220.jpg" descr="IMG_2220.jpg">
            <a:extLst>
              <a:ext uri="{FF2B5EF4-FFF2-40B4-BE49-F238E27FC236}">
                <a16:creationId xmlns:a16="http://schemas.microsoft.com/office/drawing/2014/main" id="{2FCF900E-49B3-54AE-E0CF-7B8AAD74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0046" y="2669167"/>
            <a:ext cx="6267110" cy="835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G_2220.heic" descr="IMG_2220.heic">
            <a:extLst>
              <a:ext uri="{FF2B5EF4-FFF2-40B4-BE49-F238E27FC236}">
                <a16:creationId xmlns:a16="http://schemas.microsoft.com/office/drawing/2014/main" id="{B75A3F17-C4E3-6DC2-A84A-95023F1E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399" y="2669168"/>
            <a:ext cx="6267111" cy="8356148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26273" y="12942365"/>
            <a:ext cx="3937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2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83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85" name="Content-aware masks + simple features ⇒ interpretable, personalized edits…"/>
          <p:cNvSpPr txBox="1"/>
          <p:nvPr/>
        </p:nvSpPr>
        <p:spPr>
          <a:xfrm>
            <a:off x="638640" y="3798380"/>
            <a:ext cx="20409433" cy="61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85800" indent="-685800" algn="l" defTabSz="457200">
              <a:lnSpc>
                <a:spcPct val="100000"/>
              </a:lnSpc>
              <a:spcBef>
                <a:spcPts val="0"/>
              </a:spcBef>
              <a:buSzPct val="150000"/>
              <a:buFont typeface="Arial"/>
              <a:buChar char="•"/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Content-aware masks + simple features </a:t>
            </a:r>
            <a:r>
              <a:rPr sz="4600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⇒ </a:t>
            </a: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interpretable, personalized edits</a:t>
            </a:r>
            <a:endParaRPr lang="en-US" sz="46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00000"/>
              </a:lnSpc>
              <a:spcBef>
                <a:spcPts val="0"/>
              </a:spcBef>
              <a:buSzPct val="150000"/>
              <a:buFont typeface="Arial"/>
              <a:buChar char="•"/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Clear separation: </a:t>
            </a:r>
            <a:r>
              <a:rPr sz="4600" b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Perception (frozen/finetuned) </a:t>
            </a: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sz="4600" b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Style (learned from you)</a:t>
            </a:r>
            <a:endParaRPr sz="46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00000"/>
              </a:lnSpc>
              <a:spcBef>
                <a:spcPts val="0"/>
              </a:spcBef>
              <a:buSzPct val="150000"/>
              <a:buFont typeface="Arial"/>
              <a:buChar char="•"/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Private, repeatable, and fast for batch workflows</a:t>
            </a:r>
            <a:endParaRPr sz="46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algn="l" defTabSz="457200">
              <a:lnSpc>
                <a:spcPct val="100000"/>
              </a:lnSpc>
              <a:spcBef>
                <a:spcPts val="0"/>
              </a:spcBef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endParaRPr>
              <a:solidFill>
                <a:srgbClr val="000000"/>
              </a:solidFill>
            </a:endParaRPr>
          </a:p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66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505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  <a:p>
            <a:pPr marL="697230" indent="-685800" algn="l" defTabSz="457200">
              <a:lnSpc>
                <a:spcPct val="100000"/>
              </a:lnSpc>
              <a:spcBef>
                <a:spcPts val="0"/>
              </a:spcBef>
              <a:buFont typeface="Arial"/>
              <a:buChar char="•"/>
              <a:defRPr sz="5066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endParaRPr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00000"/>
              </a:lnSpc>
              <a:spcBef>
                <a:spcPts val="0"/>
              </a:spcBef>
              <a:buSzPct val="150000"/>
              <a:buFont typeface="Arial"/>
              <a:buChar char="•"/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 on weak classes; face/skin constraints; depth-aware falloffs</a:t>
            </a:r>
            <a:endParaRPr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685800" indent="-685800" algn="l" defTabSz="457200">
              <a:lnSpc>
                <a:spcPct val="100000"/>
              </a:lnSpc>
              <a:spcBef>
                <a:spcPts val="0"/>
              </a:spcBef>
              <a:buSzPct val="150000"/>
              <a:buFont typeface="Arial"/>
              <a:buChar char="•"/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5050">
                <a:latin typeface="Times New Roman" panose="02020603050405020304" pitchFamily="18" charset="0"/>
                <a:cs typeface="Times New Roman" panose="02020603050405020304" pitchFamily="18" charset="0"/>
              </a:rPr>
              <a:t>Larger fine-tuned </a:t>
            </a:r>
            <a:r>
              <a:rPr sz="505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segmenter</a:t>
            </a:r>
            <a:r>
              <a:rPr sz="5050">
                <a:latin typeface="Times New Roman" panose="02020603050405020304" pitchFamily="18" charset="0"/>
                <a:cs typeface="Times New Roman" panose="02020603050405020304" pitchFamily="18" charset="0"/>
              </a:rPr>
              <a:t> (when hardware permits)</a:t>
            </a:r>
          </a:p>
        </p:txBody>
      </p:sp>
      <p:sp>
        <p:nvSpPr>
          <p:cNvPr id="286" name="Conclusion"/>
          <p:cNvSpPr txBox="1"/>
          <p:nvPr/>
        </p:nvSpPr>
        <p:spPr>
          <a:xfrm>
            <a:off x="10303073" y="393114"/>
            <a:ext cx="3197991" cy="87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defRPr sz="5066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sz="505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186AD7-61B7-9A0A-F3E1-F0477DB271A8}"/>
              </a:ext>
            </a:extLst>
          </p:cNvPr>
          <p:cNvSpPr txBox="1"/>
          <p:nvPr/>
        </p:nvSpPr>
        <p:spPr>
          <a:xfrm>
            <a:off x="6096000" y="5221656"/>
            <a:ext cx="12192000" cy="2577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https://www.linkedin.com/pulse/modnet-remove-background-real-time-demo-code-included-sobh-phd/</a:t>
            </a:r>
          </a:p>
          <a:p>
            <a:r>
              <a:rPr lang="en-US">
                <a:hlinkClick r:id="rId4"/>
              </a:rPr>
              <a:t>World of Depth – 6/17/24</a:t>
            </a:r>
          </a:p>
          <a:p>
            <a:r>
              <a:rPr lang="en-US">
                <a:hlinkClick r:id="rId5"/>
              </a:rPr>
              <a:t>Blend If vs Luminosity Masks | Stephen Bay's Photography Blog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5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82" name="Motivation"/>
          <p:cNvSpPr txBox="1">
            <a:spLocks noGrp="1"/>
          </p:cNvSpPr>
          <p:nvPr>
            <p:ph type="title"/>
          </p:nvPr>
        </p:nvSpPr>
        <p:spPr>
          <a:xfrm>
            <a:off x="7536696" y="-13223"/>
            <a:ext cx="8873085" cy="1707651"/>
          </a:xfrm>
          <a:prstGeom prst="rect">
            <a:avLst/>
          </a:prstGeom>
        </p:spPr>
        <p:txBody>
          <a:bodyPr anchor="ctr"/>
          <a:lstStyle/>
          <a:p>
            <a:pPr lvl="1">
              <a:defRPr sz="6000" spc="-59"/>
            </a:pPr>
            <a:r>
              <a:rPr b="1"/>
              <a:t>Motivation </a:t>
            </a:r>
            <a:endParaRPr lang="en-US"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lvl1pPr defTabSz="2438338">
              <a:lnSpc>
                <a:spcPct val="70000"/>
              </a:lnSpc>
              <a:spcBef>
                <a:spcPts val="2400"/>
              </a:spcBef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3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185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Manual editing of same-style images are tedious and time consuming…"/>
          <p:cNvSpPr txBox="1"/>
          <p:nvPr/>
        </p:nvSpPr>
        <p:spPr>
          <a:xfrm>
            <a:off x="1431247" y="3027784"/>
            <a:ext cx="10549631" cy="664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45390" indent="-645390" algn="l">
              <a:lnSpc>
                <a:spcPct val="160000"/>
              </a:lnSpc>
              <a:spcBef>
                <a:spcPts val="2300"/>
              </a:spcBef>
              <a:buClr>
                <a:schemeClr val="accent1">
                  <a:satOff val="2969"/>
                  <a:lumOff val="-11469"/>
                </a:schemeClr>
              </a:buClr>
              <a:buSzPct val="150000"/>
              <a:buChar char="•"/>
              <a:defRPr sz="4600"/>
            </a:pPr>
            <a:r>
              <a:t>Manual editing of same-style images are tedious and time consuming</a:t>
            </a:r>
          </a:p>
          <a:p>
            <a:pPr marL="645390" indent="-645390" algn="l">
              <a:lnSpc>
                <a:spcPct val="160000"/>
              </a:lnSpc>
              <a:spcBef>
                <a:spcPts val="2300"/>
              </a:spcBef>
              <a:buClr>
                <a:schemeClr val="accent1">
                  <a:satOff val="2969"/>
                  <a:lumOff val="-11469"/>
                </a:schemeClr>
              </a:buClr>
              <a:buSzPct val="150000"/>
              <a:buChar char="•"/>
              <a:defRPr sz="4600"/>
            </a:pPr>
            <a:r>
              <a:t>Automate daily editing process by learning individual editing style </a:t>
            </a:r>
          </a:p>
          <a:p>
            <a:pPr marL="645390" indent="-645390" algn="l">
              <a:lnSpc>
                <a:spcPct val="160000"/>
              </a:lnSpc>
              <a:spcBef>
                <a:spcPts val="2300"/>
              </a:spcBef>
              <a:buClr>
                <a:schemeClr val="accent1">
                  <a:satOff val="2969"/>
                  <a:lumOff val="-11469"/>
                </a:schemeClr>
              </a:buClr>
              <a:buSzPct val="150000"/>
              <a:buChar char="•"/>
              <a:defRPr sz="4600"/>
            </a:pPr>
            <a:r>
              <a:t>Preserve personalized editing style whilst being content-aware </a:t>
            </a:r>
          </a:p>
        </p:txBody>
      </p:sp>
      <p:sp>
        <p:nvSpPr>
          <p:cNvPr id="187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pic>
        <p:nvPicPr>
          <p:cNvPr id="188" name="IMG_2220.jpg" descr="IMG_22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1082" y="1863823"/>
            <a:ext cx="7858850" cy="1047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G_2220.heic" descr="IMG_2220.he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362" y="1863823"/>
            <a:ext cx="7858291" cy="10477721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mask_ids.png" descr="mask_id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397" y="2366214"/>
            <a:ext cx="6267110" cy="8356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mask_color.png" descr="mask_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397" y="2366214"/>
            <a:ext cx="6267110" cy="835614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tangle"/>
          <p:cNvSpPr/>
          <p:nvPr/>
        </p:nvSpPr>
        <p:spPr>
          <a:xfrm>
            <a:off x="0" y="-7565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4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5" name="System Overview"/>
          <p:cNvSpPr txBox="1">
            <a:spLocks noGrp="1"/>
          </p:cNvSpPr>
          <p:nvPr>
            <p:ph type="title"/>
          </p:nvPr>
        </p:nvSpPr>
        <p:spPr>
          <a:xfrm>
            <a:off x="7017875" y="-76333"/>
            <a:ext cx="9091013" cy="1707651"/>
          </a:xfrm>
          <a:prstGeom prst="rect">
            <a:avLst/>
          </a:prstGeom>
        </p:spPr>
        <p:txBody>
          <a:bodyPr anchor="ctr"/>
          <a:lstStyle/>
          <a:p>
            <a:pPr lvl="1">
              <a:defRPr sz="5800" spc="-58"/>
            </a:pPr>
            <a:r>
              <a:rPr b="1"/>
              <a:t>System Overview </a:t>
            </a:r>
            <a:endParaRPr lang="en-US" b="1"/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lvl1pPr defTabSz="2438338">
              <a:lnSpc>
                <a:spcPct val="70000"/>
              </a:lnSpc>
              <a:spcBef>
                <a:spcPts val="2400"/>
              </a:spcBef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97" name="Logo-CU.svg" descr="Logo-CU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UPLOAD"/>
          <p:cNvSpPr txBox="1"/>
          <p:nvPr/>
        </p:nvSpPr>
        <p:spPr>
          <a:xfrm>
            <a:off x="2630089" y="10992406"/>
            <a:ext cx="2803302" cy="124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90000"/>
              </a:lnSpc>
              <a:spcBef>
                <a:spcPts val="0"/>
              </a:spcBef>
              <a:defRPr sz="4600"/>
            </a:lvl1pPr>
          </a:lstStyle>
          <a:p>
            <a:r>
              <a:rPr b="1"/>
              <a:t>UPLOAD</a:t>
            </a:r>
          </a:p>
        </p:txBody>
      </p:sp>
      <p:sp>
        <p:nvSpPr>
          <p:cNvPr id="199" name="Arrow"/>
          <p:cNvSpPr/>
          <p:nvPr/>
        </p:nvSpPr>
        <p:spPr>
          <a:xfrm>
            <a:off x="7207001" y="6169346"/>
            <a:ext cx="1391990" cy="714623"/>
          </a:xfrm>
          <a:prstGeom prst="rightArrow">
            <a:avLst>
              <a:gd name="adj1" fmla="val 32000"/>
              <a:gd name="adj2" fmla="val 108390"/>
            </a:avLst>
          </a:pr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>
                    <a:satOff val="2969"/>
                    <a:lumOff val="-11469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00" name="PERCEPTION"/>
          <p:cNvSpPr txBox="1"/>
          <p:nvPr/>
        </p:nvSpPr>
        <p:spPr>
          <a:xfrm>
            <a:off x="10321734" y="10992406"/>
            <a:ext cx="4003865" cy="124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90000"/>
              </a:lnSpc>
              <a:spcBef>
                <a:spcPts val="0"/>
              </a:spcBef>
              <a:defRPr sz="4600"/>
            </a:lvl1pPr>
          </a:lstStyle>
          <a:p>
            <a:r>
              <a:rPr b="1"/>
              <a:t>PERCEPTION</a:t>
            </a:r>
          </a:p>
        </p:txBody>
      </p:sp>
      <p:sp>
        <p:nvSpPr>
          <p:cNvPr id="201" name="FEATURE EXTRACTION"/>
          <p:cNvSpPr txBox="1"/>
          <p:nvPr/>
        </p:nvSpPr>
        <p:spPr>
          <a:xfrm>
            <a:off x="17015285" y="10992405"/>
            <a:ext cx="7143428" cy="124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90000"/>
              </a:lnSpc>
              <a:spcBef>
                <a:spcPts val="0"/>
              </a:spcBef>
              <a:defRPr sz="4600"/>
            </a:lvl1pPr>
          </a:lstStyle>
          <a:p>
            <a:r>
              <a:rPr b="1"/>
              <a:t>FEATURE EXTRACTION</a:t>
            </a:r>
          </a:p>
        </p:txBody>
      </p:sp>
      <p:sp>
        <p:nvSpPr>
          <p:cNvPr id="202" name="Arrow"/>
          <p:cNvSpPr/>
          <p:nvPr/>
        </p:nvSpPr>
        <p:spPr>
          <a:xfrm>
            <a:off x="15486651" y="6174218"/>
            <a:ext cx="1267082" cy="710440"/>
          </a:xfrm>
          <a:prstGeom prst="rightArrow">
            <a:avLst>
              <a:gd name="adj1" fmla="val 32000"/>
              <a:gd name="adj2" fmla="val 108390"/>
            </a:avLst>
          </a:pr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>
                    <a:satOff val="2969"/>
                    <a:lumOff val="-11469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203" name="IMG_2220.jpg" descr="IMG_222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65" y="2366215"/>
            <a:ext cx="6267110" cy="835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02_perception_overlay.png" descr="02_perception_overl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696" y="2381065"/>
            <a:ext cx="6267111" cy="835614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06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0058A3F-5550-5F2C-2056-A51735BE4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1904" y="2742311"/>
            <a:ext cx="6643593" cy="76072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  <p:bldP spid="203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09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0" name="System Overview"/>
          <p:cNvSpPr txBox="1">
            <a:spLocks noGrp="1"/>
          </p:cNvSpPr>
          <p:nvPr>
            <p:ph type="title"/>
          </p:nvPr>
        </p:nvSpPr>
        <p:spPr>
          <a:xfrm>
            <a:off x="6998058" y="6851"/>
            <a:ext cx="9091013" cy="1707651"/>
          </a:xfrm>
          <a:prstGeom prst="rect">
            <a:avLst/>
          </a:prstGeom>
        </p:spPr>
        <p:txBody>
          <a:bodyPr anchor="ctr"/>
          <a:lstStyle/>
          <a:p>
            <a:pPr lvl="1">
              <a:defRPr sz="5800" spc="-58"/>
            </a:pPr>
            <a:r>
              <a:rPr b="1"/>
              <a:t>System Overview </a:t>
            </a:r>
            <a:endParaRPr lang="en-US" b="1"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lvl1pPr defTabSz="2438338">
              <a:lnSpc>
                <a:spcPct val="70000"/>
              </a:lnSpc>
              <a:spcBef>
                <a:spcPts val="2400"/>
              </a:spcBef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212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EDIT ENGINE"/>
          <p:cNvSpPr txBox="1"/>
          <p:nvPr/>
        </p:nvSpPr>
        <p:spPr>
          <a:xfrm>
            <a:off x="15424593" y="10788706"/>
            <a:ext cx="4112636" cy="124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90000"/>
              </a:lnSpc>
              <a:spcBef>
                <a:spcPts val="0"/>
              </a:spcBef>
              <a:defRPr sz="4600"/>
            </a:lvl1pPr>
          </a:lstStyle>
          <a:p>
            <a:r>
              <a:rPr b="1"/>
              <a:t>EDIT ENGINE</a:t>
            </a:r>
          </a:p>
        </p:txBody>
      </p:sp>
      <p:sp>
        <p:nvSpPr>
          <p:cNvPr id="214" name="STYLE MODEL"/>
          <p:cNvSpPr txBox="1"/>
          <p:nvPr/>
        </p:nvSpPr>
        <p:spPr>
          <a:xfrm>
            <a:off x="2322339" y="10571992"/>
            <a:ext cx="4675719" cy="124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90000"/>
              </a:lnSpc>
              <a:spcBef>
                <a:spcPts val="0"/>
              </a:spcBef>
              <a:defRPr sz="4600"/>
            </a:lvl1pPr>
          </a:lstStyle>
          <a:p>
            <a:r>
              <a:rPr b="1"/>
              <a:t>STYLE MODEL</a:t>
            </a:r>
          </a:p>
        </p:txBody>
      </p:sp>
      <p:sp>
        <p:nvSpPr>
          <p:cNvPr id="215" name="Arrow"/>
          <p:cNvSpPr/>
          <p:nvPr/>
        </p:nvSpPr>
        <p:spPr>
          <a:xfrm>
            <a:off x="8268199" y="6011698"/>
            <a:ext cx="1640920" cy="841324"/>
          </a:xfrm>
          <a:prstGeom prst="rightArrow">
            <a:avLst>
              <a:gd name="adj1" fmla="val 32000"/>
              <a:gd name="adj2" fmla="val 108390"/>
            </a:avLst>
          </a:pr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>
                    <a:satOff val="2969"/>
                    <a:lumOff val="-11469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216" name="IMG_2220.heic" descr="IMG_2220.he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943" y="2188246"/>
            <a:ext cx="6267111" cy="8356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G_2220.jpg" descr="IMG_22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373" y="2188246"/>
            <a:ext cx="6267110" cy="835614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19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C6778AF-81CC-45D3-E6AC-39CBE54F9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327" y="3074670"/>
            <a:ext cx="6210300" cy="6591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4" grpId="0" animBg="1"/>
      <p:bldP spid="2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22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23" name="Two Model Setup"/>
          <p:cNvSpPr txBox="1">
            <a:spLocks noGrp="1"/>
          </p:cNvSpPr>
          <p:nvPr>
            <p:ph type="title"/>
          </p:nvPr>
        </p:nvSpPr>
        <p:spPr>
          <a:xfrm>
            <a:off x="7750427" y="-13223"/>
            <a:ext cx="8873085" cy="1707651"/>
          </a:xfrm>
          <a:prstGeom prst="rect">
            <a:avLst/>
          </a:prstGeom>
        </p:spPr>
        <p:txBody>
          <a:bodyPr anchor="ctr"/>
          <a:lstStyle/>
          <a:p>
            <a:pPr lvl="1">
              <a:defRPr sz="6000" spc="-59"/>
            </a:pPr>
            <a:r>
              <a:rPr b="1"/>
              <a:t>Two Model Setup </a:t>
            </a:r>
            <a:endParaRPr lang="en-US" b="1"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lvl1pPr defTabSz="2438338">
              <a:lnSpc>
                <a:spcPct val="70000"/>
              </a:lnSpc>
              <a:spcBef>
                <a:spcPts val="2400"/>
              </a:spcBef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24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pic>
        <p:nvPicPr>
          <p:cNvPr id="226" name="Logo-CU.svg" descr="Logo-CU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Image Perception Model…"/>
              <p:cNvSpPr txBox="1"/>
              <p:nvPr/>
            </p:nvSpPr>
            <p:spPr>
              <a:xfrm>
                <a:off x="1752989" y="3634922"/>
                <a:ext cx="8665396" cy="56818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lnSpc>
                    <a:spcPct val="180000"/>
                  </a:lnSpc>
                  <a:spcBef>
                    <a:spcPts val="1300"/>
                  </a:spcBef>
                  <a:defRPr sz="3700"/>
                </a:pPr>
                <a:r>
                  <a:rPr sz="4600" b="1"/>
                  <a:t>Image Perception Model</a:t>
                </a:r>
              </a:p>
              <a:p>
                <a:pPr marL="1117022" lvl="1" indent="-570922" algn="l">
                  <a:lnSpc>
                    <a:spcPct val="180000"/>
                  </a:lnSpc>
                  <a:spcBef>
                    <a:spcPts val="1300"/>
                  </a:spcBef>
                  <a:buSzPct val="150000"/>
                  <a:buChar char="•"/>
                  <a:defRPr sz="3700"/>
                </a:pPr>
                <a:r>
                  <a:t>Semantic Segmentation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per-pixel class IDs </a:t>
                </a:r>
              </a:p>
              <a:p>
                <a:pPr marL="1117022" lvl="1" indent="-570922" algn="l">
                  <a:lnSpc>
                    <a:spcPct val="180000"/>
                  </a:lnSpc>
                  <a:spcBef>
                    <a:spcPts val="1300"/>
                  </a:spcBef>
                  <a:buSzPct val="150000"/>
                  <a:buChar char="•"/>
                  <a:defRPr sz="3700"/>
                </a:pPr>
                <a:r>
                  <a:t>Optional: depth, subject matting, face/skin protection</a:t>
                </a:r>
              </a:p>
            </p:txBody>
          </p:sp>
        </mc:Choice>
        <mc:Fallback xmlns="">
          <p:sp>
            <p:nvSpPr>
              <p:cNvPr id="227" name="Image Perception Model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89" y="3634922"/>
                <a:ext cx="8665396" cy="5681812"/>
              </a:xfrm>
              <a:prstGeom prst="rect">
                <a:avLst/>
              </a:prstGeom>
              <a:blipFill>
                <a:blip r:embed="rId4"/>
                <a:stretch>
                  <a:fillRect l="-3519" b="-36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29" name="Style Editing Model…"/>
          <p:cNvSpPr txBox="1"/>
          <p:nvPr/>
        </p:nvSpPr>
        <p:spPr>
          <a:xfrm>
            <a:off x="13465459" y="3634922"/>
            <a:ext cx="8665396" cy="4639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80000"/>
              </a:lnSpc>
              <a:spcBef>
                <a:spcPts val="1300"/>
              </a:spcBef>
              <a:defRPr sz="3700"/>
            </a:pPr>
            <a:r>
              <a:rPr sz="4600" b="1"/>
              <a:t>Style Editing Model</a:t>
            </a:r>
          </a:p>
          <a:p>
            <a:pPr marL="1117022" lvl="1" indent="-570922" algn="l">
              <a:lnSpc>
                <a:spcPct val="180000"/>
              </a:lnSpc>
              <a:spcBef>
                <a:spcPts val="1300"/>
              </a:spcBef>
              <a:buSzPct val="150000"/>
              <a:buChar char="•"/>
              <a:defRPr sz="3700"/>
            </a:pPr>
            <a:r>
              <a:t>Learn </a:t>
            </a:r>
            <a:r>
              <a:rPr b="1"/>
              <a:t>your </a:t>
            </a:r>
            <a:r>
              <a:t>sliders from past edits</a:t>
            </a:r>
            <a:endParaRPr b="1"/>
          </a:p>
          <a:p>
            <a:pPr marL="1117022" lvl="1" indent="-570922" algn="l">
              <a:lnSpc>
                <a:spcPct val="180000"/>
              </a:lnSpc>
              <a:spcBef>
                <a:spcPts val="1300"/>
              </a:spcBef>
              <a:buSzPct val="150000"/>
              <a:buChar char="•"/>
              <a:defRPr sz="3700"/>
            </a:pPr>
            <a:r>
              <a:t>Predict sliders for a new image from feature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32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33" name="Image Perception Model"/>
          <p:cNvSpPr txBox="1">
            <a:spLocks noGrp="1"/>
          </p:cNvSpPr>
          <p:nvPr>
            <p:ph type="title"/>
          </p:nvPr>
        </p:nvSpPr>
        <p:spPr>
          <a:xfrm>
            <a:off x="6126747" y="14720"/>
            <a:ext cx="12170566" cy="1679775"/>
          </a:xfrm>
          <a:prstGeom prst="rect">
            <a:avLst/>
          </a:prstGeom>
        </p:spPr>
        <p:txBody>
          <a:bodyPr anchor="ctr"/>
          <a:lstStyle/>
          <a:p>
            <a:pPr lvl="1">
              <a:defRPr sz="6000" spc="-59"/>
            </a:pPr>
            <a:r>
              <a:rPr b="1"/>
              <a:t>Image Perception Model </a:t>
            </a:r>
            <a:endParaRPr lang="en-US" b="1"/>
          </a:p>
        </p:txBody>
      </p:sp>
      <p:sp>
        <p:nvSpPr>
          <p:cNvPr id="234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lvl1pPr defTabSz="2438338">
              <a:lnSpc>
                <a:spcPct val="70000"/>
              </a:lnSpc>
              <a:spcBef>
                <a:spcPts val="2400"/>
              </a:spcBef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36" name="Logo-CU.svg" descr="Logo-CU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3E30A-A406-639A-17C9-E030A17F9810}"/>
              </a:ext>
            </a:extLst>
          </p:cNvPr>
          <p:cNvSpPr txBox="1"/>
          <p:nvPr/>
        </p:nvSpPr>
        <p:spPr>
          <a:xfrm>
            <a:off x="646956" y="3124040"/>
            <a:ext cx="5611263" cy="2841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Class (IDs 0-7):</a:t>
            </a:r>
          </a:p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7E5E6-CFF4-ABCA-7334-FB35DF773509}"/>
              </a:ext>
            </a:extLst>
          </p:cNvPr>
          <p:cNvSpPr txBox="1"/>
          <p:nvPr/>
        </p:nvSpPr>
        <p:spPr>
          <a:xfrm>
            <a:off x="8206217" y="4356845"/>
            <a:ext cx="7971563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Training (</a:t>
            </a:r>
            <a:r>
              <a:rPr kumimoji="0" lang="en-US" sz="4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Pytorch</a:t>
            </a:r>
            <a:r>
              <a:rPr kumimoji="0" lang="en-US" sz="4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</a:p>
          <a:p>
            <a:pPr marL="685800" marR="0" indent="-68580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700" i="1" dirty="0"/>
              <a:t>Loss (per pixel Cross Entropy)</a:t>
            </a:r>
          </a:p>
          <a:p>
            <a:pPr marL="685800" marR="0" indent="-68580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7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Metric </a:t>
            </a:r>
            <a:r>
              <a:rPr lang="en-US" sz="3700" i="1" dirty="0"/>
              <a:t>(</a:t>
            </a:r>
            <a:r>
              <a:rPr lang="en-US" sz="3700" i="1" dirty="0" err="1"/>
              <a:t>mIoU</a:t>
            </a:r>
            <a:r>
              <a:rPr lang="en-US" sz="3700" i="1" dirty="0"/>
              <a:t>)</a:t>
            </a:r>
            <a:endParaRPr kumimoji="0" lang="en-US" sz="37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1DC9F-2F6E-7337-A064-800E56B2B453}"/>
              </a:ext>
            </a:extLst>
          </p:cNvPr>
          <p:cNvSpPr txBox="1"/>
          <p:nvPr/>
        </p:nvSpPr>
        <p:spPr>
          <a:xfrm>
            <a:off x="15778561" y="2879900"/>
            <a:ext cx="7971563" cy="5504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600" b="1" dirty="0"/>
              <a:t>Annotation Options</a:t>
            </a:r>
            <a:r>
              <a:rPr kumimoji="0" lang="en-US" sz="4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685800" marR="0" indent="-68580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700" i="1" dirty="0"/>
              <a:t>Label Studio: </a:t>
            </a:r>
            <a:r>
              <a:rPr lang="en-US" sz="3700" dirty="0"/>
              <a:t>accurate, but slow and small dataset</a:t>
            </a:r>
          </a:p>
          <a:p>
            <a:pPr marL="685800" marR="0" indent="-685800" algn="l" defTabSz="2438338" rtl="0" fontAlgn="auto" latinLnBrk="0" hangingPunct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700" i="1" dirty="0"/>
              <a:t>SAM (Segment Anything Model): </a:t>
            </a:r>
            <a:r>
              <a:rPr lang="en-US" sz="3700" dirty="0"/>
              <a:t>fast, large dataset, less accurate</a:t>
            </a:r>
            <a:endParaRPr kumimoji="0" lang="en-US" sz="37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A computer code with text&#10;&#10;AI-generated content may be incorrect.">
            <a:extLst>
              <a:ext uri="{FF2B5EF4-FFF2-40B4-BE49-F238E27FC236}">
                <a16:creationId xmlns:a16="http://schemas.microsoft.com/office/drawing/2014/main" id="{1DAA5D4D-D830-D1E2-322B-D26DE3745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6" y="5092130"/>
            <a:ext cx="4101230" cy="40218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242" name="Logo-CU.svg" descr="Logo-CU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Perception — Further Sophistication"/>
          <p:cNvSpPr txBox="1"/>
          <p:nvPr/>
        </p:nvSpPr>
        <p:spPr>
          <a:xfrm>
            <a:off x="6538422" y="408307"/>
            <a:ext cx="975267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50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 Further Sophistication</a:t>
            </a:r>
            <a:r>
              <a:rPr b="0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 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48" name="Rectangle"/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9" name="Image Processing for Data engineers: Project Presentation"/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50" name="Akhundov, Lamsal, Yadav"/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3" name="Portrait Protection…">
            <a:extLst>
              <a:ext uri="{FF2B5EF4-FFF2-40B4-BE49-F238E27FC236}">
                <a16:creationId xmlns:a16="http://schemas.microsoft.com/office/drawing/2014/main" id="{9F8E5061-16E1-529F-72EB-6E5B1590468F}"/>
              </a:ext>
            </a:extLst>
          </p:cNvPr>
          <p:cNvSpPr txBox="1"/>
          <p:nvPr/>
        </p:nvSpPr>
        <p:spPr>
          <a:xfrm>
            <a:off x="8637094" y="8596127"/>
            <a:ext cx="7507700" cy="313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   </a:t>
            </a: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  Matting</a:t>
            </a: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7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-Net / </a:t>
            </a:r>
            <a:r>
              <a:rPr lang="en-US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MODNet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for soft subject matte</a:t>
            </a: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Better subject/sky boundaries</a:t>
            </a:r>
          </a:p>
        </p:txBody>
      </p:sp>
      <p:pic>
        <p:nvPicPr>
          <p:cNvPr id="4" name="Picture 3" descr="A collage of a baby&#10;&#10;AI-generated content may be incorrect.">
            <a:extLst>
              <a:ext uri="{FF2B5EF4-FFF2-40B4-BE49-F238E27FC236}">
                <a16:creationId xmlns:a16="http://schemas.microsoft.com/office/drawing/2014/main" id="{5A9EC932-6FB9-E25D-FC52-7BE6347A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0" t="8656" r="25008" b="-228"/>
          <a:stretch>
            <a:fillRect/>
          </a:stretch>
        </p:blipFill>
        <p:spPr>
          <a:xfrm>
            <a:off x="9126789" y="3069005"/>
            <a:ext cx="6110997" cy="4753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9D0E-5C03-307F-6860-9AFDC033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>
            <a:extLst>
              <a:ext uri="{FF2B5EF4-FFF2-40B4-BE49-F238E27FC236}">
                <a16:creationId xmlns:a16="http://schemas.microsoft.com/office/drawing/2014/main" id="{9B9E354A-3B58-2118-A881-7727CC9FBB37}"/>
              </a:ext>
            </a:extLst>
          </p:cNvPr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242" name="Logo-CU.svg" descr="Logo-CU.svg">
            <a:extLst>
              <a:ext uri="{FF2B5EF4-FFF2-40B4-BE49-F238E27FC236}">
                <a16:creationId xmlns:a16="http://schemas.microsoft.com/office/drawing/2014/main" id="{91445FE7-F789-CCDF-EC39-538CEDC8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Perception — Further Sophistication">
            <a:extLst>
              <a:ext uri="{FF2B5EF4-FFF2-40B4-BE49-F238E27FC236}">
                <a16:creationId xmlns:a16="http://schemas.microsoft.com/office/drawing/2014/main" id="{5A21C1BB-95BD-F3A7-3749-124B3D0854D7}"/>
              </a:ext>
            </a:extLst>
          </p:cNvPr>
          <p:cNvSpPr txBox="1"/>
          <p:nvPr/>
        </p:nvSpPr>
        <p:spPr>
          <a:xfrm>
            <a:off x="6538422" y="408307"/>
            <a:ext cx="975267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50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 Further Sophistication</a:t>
            </a:r>
            <a:r>
              <a:rPr b="0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 </a:t>
            </a:r>
          </a:p>
        </p:txBody>
      </p:sp>
      <p:sp>
        <p:nvSpPr>
          <p:cNvPr id="246" name="Portrait Protection…">
            <a:extLst>
              <a:ext uri="{FF2B5EF4-FFF2-40B4-BE49-F238E27FC236}">
                <a16:creationId xmlns:a16="http://schemas.microsoft.com/office/drawing/2014/main" id="{662FBAA3-888F-AB5B-2D89-56CC864B58FB}"/>
              </a:ext>
            </a:extLst>
          </p:cNvPr>
          <p:cNvSpPr txBox="1"/>
          <p:nvPr/>
        </p:nvSpPr>
        <p:spPr>
          <a:xfrm>
            <a:off x="8985821" y="8075576"/>
            <a:ext cx="640002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Portrait Protection</a:t>
            </a:r>
            <a:endParaRPr lang="en-US" sz="46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detection,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optional skin masks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Limit clarity/hue shifts on faces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sp>
        <p:nvSpPr>
          <p:cNvPr id="247" name="Slide Number">
            <a:extLst>
              <a:ext uri="{FF2B5EF4-FFF2-40B4-BE49-F238E27FC236}">
                <a16:creationId xmlns:a16="http://schemas.microsoft.com/office/drawing/2014/main" id="{7C5B4F83-3E35-BD61-BEE9-04F5EE14E3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48" name="Rectangle">
            <a:extLst>
              <a:ext uri="{FF2B5EF4-FFF2-40B4-BE49-F238E27FC236}">
                <a16:creationId xmlns:a16="http://schemas.microsoft.com/office/drawing/2014/main" id="{31AA8B00-3E17-3F11-8A75-59C2C6B779E6}"/>
              </a:ext>
            </a:extLst>
          </p:cNvPr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9" name="Image Processing for Data engineers: Project Presentation">
            <a:extLst>
              <a:ext uri="{FF2B5EF4-FFF2-40B4-BE49-F238E27FC236}">
                <a16:creationId xmlns:a16="http://schemas.microsoft.com/office/drawing/2014/main" id="{75AD5B3B-9EB1-DABC-24B7-2B48CF68307D}"/>
              </a:ext>
            </a:extLst>
          </p:cNvPr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50" name="Akhundov, Lamsal, Yadav">
            <a:extLst>
              <a:ext uri="{FF2B5EF4-FFF2-40B4-BE49-F238E27FC236}">
                <a16:creationId xmlns:a16="http://schemas.microsoft.com/office/drawing/2014/main" id="{0546FA2E-3AFE-092E-DA69-BFC9DA0D7964}"/>
              </a:ext>
            </a:extLst>
          </p:cNvPr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sp>
        <p:nvSpPr>
          <p:cNvPr id="3" name="Portrait Protection…">
            <a:extLst>
              <a:ext uri="{FF2B5EF4-FFF2-40B4-BE49-F238E27FC236}">
                <a16:creationId xmlns:a16="http://schemas.microsoft.com/office/drawing/2014/main" id="{B98508EA-F866-2948-3ED8-2F392AAFD15A}"/>
              </a:ext>
            </a:extLst>
          </p:cNvPr>
          <p:cNvSpPr txBox="1"/>
          <p:nvPr/>
        </p:nvSpPr>
        <p:spPr>
          <a:xfrm>
            <a:off x="-7947665" y="4588710"/>
            <a:ext cx="7507700" cy="3097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400"/>
              <a:t>Matting</a:t>
            </a:r>
          </a:p>
          <a:p>
            <a:pPr marL="571500" indent="-571500" algn="l" defTabSz="457200"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4400">
                <a:latin typeface="Arial"/>
                <a:cs typeface="Arial"/>
              </a:rPr>
              <a:t>U</a:t>
            </a:r>
            <a:r>
              <a:rPr lang="en-US" sz="4400" baseline="30000">
                <a:latin typeface="Arial"/>
                <a:cs typeface="Arial"/>
              </a:rPr>
              <a:t>2</a:t>
            </a:r>
            <a:r>
              <a:rPr lang="en-US" sz="4400">
                <a:latin typeface="Arial"/>
                <a:cs typeface="Arial"/>
              </a:rPr>
              <a:t>-Net / </a:t>
            </a:r>
            <a:r>
              <a:rPr lang="en-US" sz="4400" err="1">
                <a:latin typeface="Arial"/>
                <a:cs typeface="Arial"/>
              </a:rPr>
              <a:t>MODNet</a:t>
            </a:r>
            <a:r>
              <a:rPr lang="en-US" sz="4400">
                <a:latin typeface="Arial"/>
                <a:cs typeface="Arial"/>
              </a:rPr>
              <a:t> for soft subject matte</a:t>
            </a:r>
          </a:p>
          <a:p>
            <a:pPr marL="571500" indent="-571500" algn="l" defTabSz="457200"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4400">
                <a:latin typeface="Arial"/>
                <a:cs typeface="Arial"/>
              </a:rPr>
              <a:t>Better subject/sky boundaries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BA3BDD-EEEE-7CD7-E217-23EFF54C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63" b="26705"/>
          <a:stretch>
            <a:fillRect/>
          </a:stretch>
        </p:blipFill>
        <p:spPr>
          <a:xfrm>
            <a:off x="6541170" y="3408485"/>
            <a:ext cx="11151219" cy="4143732"/>
          </a:xfrm>
          <a:prstGeom prst="rect">
            <a:avLst/>
          </a:prstGeom>
        </p:spPr>
      </p:pic>
      <p:sp>
        <p:nvSpPr>
          <p:cNvPr id="6" name="Relative Depth…">
            <a:extLst>
              <a:ext uri="{FF2B5EF4-FFF2-40B4-BE49-F238E27FC236}">
                <a16:creationId xmlns:a16="http://schemas.microsoft.com/office/drawing/2014/main" id="{54CC9F14-2FD1-1A95-3608-8F63F1C4B903}"/>
              </a:ext>
            </a:extLst>
          </p:cNvPr>
          <p:cNvSpPr txBox="1"/>
          <p:nvPr/>
        </p:nvSpPr>
        <p:spPr>
          <a:xfrm>
            <a:off x="24783593" y="4591339"/>
            <a:ext cx="6883832" cy="4467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400"/>
              <a:t>Relative Depth</a:t>
            </a:r>
            <a:endParaRPr lang="en-US" sz="4400" b="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400" err="1"/>
              <a:t>MiDaS</a:t>
            </a:r>
            <a:r>
              <a:rPr sz="4400"/>
              <a:t>/</a:t>
            </a:r>
            <a:r>
              <a:rPr sz="4400" err="1"/>
              <a:t>ZoeDepth</a:t>
            </a:r>
            <a:r>
              <a:rPr sz="4400"/>
              <a:t> for   FG/BG falloffs</a:t>
            </a:r>
            <a:endParaRPr sz="440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400"/>
              <a:t>Depth-aware   dehaze/clarity</a:t>
            </a:r>
            <a:endParaRPr sz="440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63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CD27-ABAE-DCF2-3FBA-22AABEE3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>
            <a:extLst>
              <a:ext uri="{FF2B5EF4-FFF2-40B4-BE49-F238E27FC236}">
                <a16:creationId xmlns:a16="http://schemas.microsoft.com/office/drawing/2014/main" id="{26BC4861-69BD-74C7-8317-F4A10F2FB39C}"/>
              </a:ext>
            </a:extLst>
          </p:cNvPr>
          <p:cNvSpPr/>
          <p:nvPr/>
        </p:nvSpPr>
        <p:spPr>
          <a:xfrm>
            <a:off x="-13785" y="-12883"/>
            <a:ext cx="24411570" cy="1706971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EAE4DB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242" name="Logo-CU.svg" descr="Logo-CU.svg">
            <a:extLst>
              <a:ext uri="{FF2B5EF4-FFF2-40B4-BE49-F238E27FC236}">
                <a16:creationId xmlns:a16="http://schemas.microsoft.com/office/drawing/2014/main" id="{7557F0B1-6C64-BA01-35CF-9B41CC47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8" y="49888"/>
            <a:ext cx="4270671" cy="158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Perception — Further Sophistication">
            <a:extLst>
              <a:ext uri="{FF2B5EF4-FFF2-40B4-BE49-F238E27FC236}">
                <a16:creationId xmlns:a16="http://schemas.microsoft.com/office/drawing/2014/main" id="{E02ABEF9-0DBD-1B66-6C64-78DD8A15BE21}"/>
              </a:ext>
            </a:extLst>
          </p:cNvPr>
          <p:cNvSpPr txBox="1"/>
          <p:nvPr/>
        </p:nvSpPr>
        <p:spPr>
          <a:xfrm>
            <a:off x="6538422" y="408307"/>
            <a:ext cx="975267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50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 Further Sophistication</a:t>
            </a:r>
            <a:r>
              <a:rPr b="0">
                <a:latin typeface="Times New Roman" panose="02020603050405020304" pitchFamily="18" charset="0"/>
                <a:ea typeface="Times Roman"/>
                <a:cs typeface="Times New Roman" panose="02020603050405020304" pitchFamily="18" charset="0"/>
                <a:sym typeface="Times Roman"/>
              </a:rPr>
              <a:t> </a:t>
            </a:r>
          </a:p>
        </p:txBody>
      </p:sp>
      <p:sp>
        <p:nvSpPr>
          <p:cNvPr id="245" name="Relative Depth…">
            <a:extLst>
              <a:ext uri="{FF2B5EF4-FFF2-40B4-BE49-F238E27FC236}">
                <a16:creationId xmlns:a16="http://schemas.microsoft.com/office/drawing/2014/main" id="{802C02CE-595F-FC54-B6CC-E75C39C32865}"/>
              </a:ext>
            </a:extLst>
          </p:cNvPr>
          <p:cNvSpPr txBox="1"/>
          <p:nvPr/>
        </p:nvSpPr>
        <p:spPr>
          <a:xfrm>
            <a:off x="8760719" y="8544442"/>
            <a:ext cx="6883832" cy="3528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Relative Depth</a:t>
            </a:r>
            <a:endParaRPr lang="en-US" sz="46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MiDaS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ZoeDepth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 for   FG/BG falloffs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Depth-aware   dehaze/clarity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  <p:sp>
        <p:nvSpPr>
          <p:cNvPr id="246" name="Portrait Protection…">
            <a:extLst>
              <a:ext uri="{FF2B5EF4-FFF2-40B4-BE49-F238E27FC236}">
                <a16:creationId xmlns:a16="http://schemas.microsoft.com/office/drawing/2014/main" id="{BBF85F0B-1465-FB73-F8E3-E20969379E70}"/>
              </a:ext>
            </a:extLst>
          </p:cNvPr>
          <p:cNvSpPr txBox="1"/>
          <p:nvPr/>
        </p:nvSpPr>
        <p:spPr>
          <a:xfrm>
            <a:off x="8928317" y="-4657690"/>
            <a:ext cx="6400023" cy="4432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" algn="l" defTabSz="457200">
              <a:lnSpc>
                <a:spcPct val="100000"/>
              </a:lnSpc>
              <a:spcBef>
                <a:spcPts val="0"/>
              </a:spcBef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400"/>
              <a:t>Portrait Protection</a:t>
            </a:r>
            <a:endParaRPr lang="en-US" sz="4400" b="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400"/>
              <a:t>Face detection,</a:t>
            </a:r>
            <a:r>
              <a:rPr lang="en-US" sz="4400"/>
              <a:t> </a:t>
            </a:r>
            <a:r>
              <a:rPr sz="4400"/>
              <a:t>optional skin masks</a:t>
            </a:r>
            <a:endParaRPr sz="440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  <a:p>
            <a:pPr marL="571500" indent="-571500" algn="l" defTabSz="457200">
              <a:lnSpc>
                <a:spcPts val="7400"/>
              </a:lnSpc>
              <a:spcBef>
                <a:spcPts val="0"/>
              </a:spcBef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4400"/>
              <a:t>Limit clarity/hue shifts on faces</a:t>
            </a:r>
            <a:endParaRPr sz="4400">
              <a:solidFill>
                <a:srgbClr val="000000"/>
              </a:solidFill>
              <a:latin typeface="Times Roman"/>
              <a:ea typeface="Times Roman"/>
              <a:cs typeface="Times Roman"/>
            </a:endParaRPr>
          </a:p>
        </p:txBody>
      </p:sp>
      <p:sp>
        <p:nvSpPr>
          <p:cNvPr id="247" name="Slide Number">
            <a:extLst>
              <a:ext uri="{FF2B5EF4-FFF2-40B4-BE49-F238E27FC236}">
                <a16:creationId xmlns:a16="http://schemas.microsoft.com/office/drawing/2014/main" id="{3C7AF8CC-C3BA-D332-7D1C-B77EEF456E0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496123" y="12942365"/>
            <a:ext cx="254001" cy="41993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48" name="Rectangle">
            <a:extLst>
              <a:ext uri="{FF2B5EF4-FFF2-40B4-BE49-F238E27FC236}">
                <a16:creationId xmlns:a16="http://schemas.microsoft.com/office/drawing/2014/main" id="{90DC57B6-8716-1C67-E2AE-15F1B9261485}"/>
              </a:ext>
            </a:extLst>
          </p:cNvPr>
          <p:cNvSpPr/>
          <p:nvPr/>
        </p:nvSpPr>
        <p:spPr>
          <a:xfrm>
            <a:off x="-309072" y="12512023"/>
            <a:ext cx="25002144" cy="62690"/>
          </a:xfrm>
          <a:prstGeom prst="rect">
            <a:avLst/>
          </a:prstGeom>
          <a:solidFill>
            <a:srgbClr val="EBE4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9" name="Image Processing for Data engineers: Project Presentation">
            <a:extLst>
              <a:ext uri="{FF2B5EF4-FFF2-40B4-BE49-F238E27FC236}">
                <a16:creationId xmlns:a16="http://schemas.microsoft.com/office/drawing/2014/main" id="{A3F529A5-B8E5-AACC-E340-10064037DEA3}"/>
              </a:ext>
            </a:extLst>
          </p:cNvPr>
          <p:cNvSpPr txBox="1"/>
          <p:nvPr/>
        </p:nvSpPr>
        <p:spPr>
          <a:xfrm>
            <a:off x="8814109" y="12942365"/>
            <a:ext cx="675578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Image Processing for Data engineers: Project Presentation  </a:t>
            </a:r>
          </a:p>
        </p:txBody>
      </p:sp>
      <p:sp>
        <p:nvSpPr>
          <p:cNvPr id="250" name="Akhundov, Lamsal, Yadav">
            <a:extLst>
              <a:ext uri="{FF2B5EF4-FFF2-40B4-BE49-F238E27FC236}">
                <a16:creationId xmlns:a16="http://schemas.microsoft.com/office/drawing/2014/main" id="{8621FD19-7645-0E52-0A8C-B54BCBD30772}"/>
              </a:ext>
            </a:extLst>
          </p:cNvPr>
          <p:cNvSpPr txBox="1"/>
          <p:nvPr/>
        </p:nvSpPr>
        <p:spPr>
          <a:xfrm>
            <a:off x="384123" y="12942365"/>
            <a:ext cx="3068465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2200"/>
            </a:lvl1pPr>
          </a:lstStyle>
          <a:p>
            <a:r>
              <a:t>Akhundov, Lamsal, Yadav</a:t>
            </a:r>
          </a:p>
        </p:txBody>
      </p:sp>
      <p:pic>
        <p:nvPicPr>
          <p:cNvPr id="2" name="Picture 1" descr="A collage of images of a building&#10;&#10;AI-generated content may be incorrect.">
            <a:extLst>
              <a:ext uri="{FF2B5EF4-FFF2-40B4-BE49-F238E27FC236}">
                <a16:creationId xmlns:a16="http://schemas.microsoft.com/office/drawing/2014/main" id="{FA8DFD8E-5C85-11D8-362B-E3415697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754" y="2204349"/>
            <a:ext cx="6247218" cy="5550712"/>
          </a:xfrm>
          <a:prstGeom prst="rect">
            <a:avLst/>
          </a:prstGeom>
        </p:spPr>
      </p:pic>
      <p:sp>
        <p:nvSpPr>
          <p:cNvPr id="5" name="Portrait Protection…">
            <a:extLst>
              <a:ext uri="{FF2B5EF4-FFF2-40B4-BE49-F238E27FC236}">
                <a16:creationId xmlns:a16="http://schemas.microsoft.com/office/drawing/2014/main" id="{5467D681-314D-50DB-9E33-0925B7A55703}"/>
              </a:ext>
            </a:extLst>
          </p:cNvPr>
          <p:cNvSpPr txBox="1"/>
          <p:nvPr/>
        </p:nvSpPr>
        <p:spPr>
          <a:xfrm>
            <a:off x="-7816772" y="4979705"/>
            <a:ext cx="7507700" cy="313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7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-Net / IS-Net/ MOD Net for soft subject matte</a:t>
            </a:r>
          </a:p>
          <a:p>
            <a:pPr marL="571500" indent="-571500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Better subject/sky boundaries</a:t>
            </a:r>
          </a:p>
        </p:txBody>
      </p:sp>
      <p:sp>
        <p:nvSpPr>
          <p:cNvPr id="6" name="Relative Depth…">
            <a:extLst>
              <a:ext uri="{FF2B5EF4-FFF2-40B4-BE49-F238E27FC236}">
                <a16:creationId xmlns:a16="http://schemas.microsoft.com/office/drawing/2014/main" id="{2C8DDF98-83B1-AE5C-60DB-5E9DDD28DF6D}"/>
              </a:ext>
            </a:extLst>
          </p:cNvPr>
          <p:cNvSpPr txBox="1"/>
          <p:nvPr/>
        </p:nvSpPr>
        <p:spPr>
          <a:xfrm>
            <a:off x="24693072" y="4979705"/>
            <a:ext cx="792623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6072" indent="-576072" algn="l" defTabSz="457200">
              <a:lnSpc>
                <a:spcPct val="100000"/>
              </a:lnSpc>
              <a:defRPr sz="5000" b="1">
                <a:solidFill>
                  <a:srgbClr val="22373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600">
                <a:latin typeface="Times New Roman" panose="02020603050405020304" pitchFamily="18" charset="0"/>
                <a:cs typeface="Times New Roman" panose="02020603050405020304" pitchFamily="18" charset="0"/>
              </a:rPr>
              <a:t>Relative Depth</a:t>
            </a:r>
            <a:endParaRPr lang="en-US" sz="4600" b="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6072" indent="-576072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MiDaS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ZoeDepth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FG/BG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falloffs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  <a:p>
            <a:pPr marL="576072" indent="-576072" algn="l" defTabSz="457200">
              <a:lnSpc>
                <a:spcPct val="100000"/>
              </a:lnSpc>
              <a:buFont typeface="Arial"/>
              <a:buChar char="•"/>
              <a:defRPr sz="5000">
                <a:solidFill>
                  <a:srgbClr val="22373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00">
                <a:latin typeface="Times New Roman" panose="02020603050405020304" pitchFamily="18" charset="0"/>
                <a:cs typeface="Times New Roman" panose="02020603050405020304" pitchFamily="18" charset="0"/>
              </a:rPr>
              <a:t>dehaze/clarity</a:t>
            </a:r>
            <a:endParaRPr sz="3700">
              <a:solidFill>
                <a:srgbClr val="000000"/>
              </a:solidFill>
              <a:latin typeface="Times New Roman" panose="02020603050405020304" pitchFamily="18" charset="0"/>
              <a:ea typeface="Times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6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libri"/>
        <a:ea typeface="Calibri"/>
        <a:cs typeface="Calibri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7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libri"/>
        <a:ea typeface="Calibri"/>
        <a:cs typeface="Calibri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7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10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23_ClassicWhite">
    <a:dk1>
      <a:srgbClr val="000000"/>
    </a:dk1>
    <a:lt1>
      <a:srgbClr val="FFFFFF"/>
    </a:lt1>
    <a:dk2>
      <a:srgbClr val="5E5E5E"/>
    </a:dk2>
    <a:lt2>
      <a:srgbClr val="D5D5D5"/>
    </a:lt2>
    <a:accent1>
      <a:srgbClr val="3E74D1"/>
    </a:accent1>
    <a:accent2>
      <a:srgbClr val="33C5B9"/>
    </a:accent2>
    <a:accent3>
      <a:srgbClr val="45B53C"/>
    </a:accent3>
    <a:accent4>
      <a:srgbClr val="FFBD16"/>
    </a:accent4>
    <a:accent5>
      <a:srgbClr val="E22146"/>
    </a:accent5>
    <a:accent6>
      <a:srgbClr val="836BB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844</Words>
  <Application>Microsoft Macintosh PowerPoint</Application>
  <PresentationFormat>Custom</PresentationFormat>
  <Paragraphs>159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Cambria Math</vt:lpstr>
      <vt:lpstr>Canela Deck Regular</vt:lpstr>
      <vt:lpstr>Canela Regular</vt:lpstr>
      <vt:lpstr>Graphik</vt:lpstr>
      <vt:lpstr>Graphik-Medium</vt:lpstr>
      <vt:lpstr>Graphik-SemiboldItalic</vt:lpstr>
      <vt:lpstr>Helvetica Neue</vt:lpstr>
      <vt:lpstr>Times New Roman</vt:lpstr>
      <vt:lpstr>Times Roman</vt:lpstr>
      <vt:lpstr>23_ClassicWhite</vt:lpstr>
      <vt:lpstr>Content-Aware Personalized Editing Software</vt:lpstr>
      <vt:lpstr>Motivation </vt:lpstr>
      <vt:lpstr>System Overview </vt:lpstr>
      <vt:lpstr>System Overview </vt:lpstr>
      <vt:lpstr>Two Model Setup </vt:lpstr>
      <vt:lpstr>Image Perception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Content-aware, personalized photo editing</dc:title>
  <cp:lastModifiedBy>Alvin Yadav</cp:lastModifiedBy>
  <cp:revision>3</cp:revision>
  <dcterms:modified xsi:type="dcterms:W3CDTF">2025-12-05T06:45:41Z</dcterms:modified>
</cp:coreProperties>
</file>